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76" r:id="rId12"/>
    <p:sldId id="264" r:id="rId13"/>
    <p:sldId id="265" r:id="rId14"/>
    <p:sldId id="266" r:id="rId15"/>
    <p:sldId id="267" r:id="rId16"/>
    <p:sldId id="27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7.xml"/><Relationship Id="rId8" Type="http://schemas.openxmlformats.org/officeDocument/2006/relationships/slide" Target="../slides/slide15.xml"/><Relationship Id="rId7" Type="http://schemas.openxmlformats.org/officeDocument/2006/relationships/slide" Target="../slides/slide11.xml"/><Relationship Id="rId6" Type="http://schemas.openxmlformats.org/officeDocument/2006/relationships/slide" Target="../slides/slide10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1" Type="http://schemas.openxmlformats.org/officeDocument/2006/relationships/slide" Target="../slides/slide20.xml"/><Relationship Id="rId10" Type="http://schemas.openxmlformats.org/officeDocument/2006/relationships/slide" Target="../slides/slide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1e893eb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0759ebd1&amp;cid=a0759ebd1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92e9e440a&amp;cid=92e9e440a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b319a9793&amp;cid=b319a9793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cee98da01&amp;cid=cee98da01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1f5e1c430&amp;cid=1f5e1c430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2b74380a5&amp;cid=2b74380a5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96874c253&amp;cid=96874c253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da5e9b20&amp;cid=ada5e9b20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d49fc8e1f&amp;cid=d49fc8e1f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1e893eb9b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1e893eb9b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课时评价作业（十一）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*再别康桥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cee98da01?pid=1e20b034f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文中第三段多处使用儿化音，请结合文本分析其表达效果。（6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cee98da01?pid=1e20b034f&amp;color=0,0,0&amp;vtp=1&amp;bbb=1&amp;hb=1"/>
          <p:cNvSpPr/>
          <p:nvPr/>
        </p:nvSpPr>
        <p:spPr>
          <a:xfrm>
            <a:off x="612648" y="3034352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“山影儿也更真了”“山儿不动，水儿微响”中“山影儿”“山儿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”这些词语加儿化音，形容山水的柔美之态，增加了可爱的美感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化音在朗读上更加凸显一种愉悦感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，读来柔和、亲切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。儿化音的使用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更能表现出作者对济南山水的喜爱之情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27_1#cee98da01?pid=1e20b034f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儿化音的使用表现出济南的山水拥有迥异于高峻与壮阔的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”，传达出可爱的意味。②营造轻快愉悦的氛围，也显得亲切。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达了作者对济南山水的喜爱之情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1f5e1c430?pid=1e20b034f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文中加点处有两个“微微”，一个“微”，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请结合文本分析其表达效果。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1f5e1c430?pid=1e20b034f&amp;color=0,0,0&amp;vtp=1&amp;bt=1&amp;bbb=1&amp;hb=1&amp;hla=1"/>
          <p:cNvSpPr/>
          <p:nvPr/>
        </p:nvSpPr>
        <p:spPr>
          <a:xfrm>
            <a:off x="612648" y="173546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两个“微微”强调了济南的秋天清明的特点。②“微”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形容水声，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写出济南的秋天静谧的特点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。③“微微”和“微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”写出了济南的秋天清明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、充满诗意的特点。（每点2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3_1#1f5e1c430?pid=1e20b034f&amp;color=0,0,0&amp;mp=1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“微微”，有稍微、略微之意。“天上微微有些白云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，水上微微有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些波皱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”形容济南秋天的天气特点，而“微微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”恰好体现了济南的天空和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水波的清朗静美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。“山儿不动，水儿微响”用“微”形容水的声音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，更能表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现济南秋天静谧的特点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。“微微”和“微”都是形容词，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形容济南山水之美，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更能表现济南的秋天清明宁静的诗意美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564ee9ba?pid=1e893eb9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4_1#a69544c05?pid=6564ee9ba&amp;color=0,0,0&amp;vtp=1&amp;bb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阅读下面的诗歌，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徐志摩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我是天空里的一片云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偶尔投影在你的波心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你不必讶异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更无须欢喜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a69544c05?pid=6564ee9ba&amp;color=0,0,0&amp;vtp=1&amp;bb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在转瞬间消灭了踪影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你我相逢在黑夜的海上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你有你的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你记得也好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最好你忘掉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在这交会时互放的光亮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2b74380a5?pid=a69544c05&amp;color=0,0,0&amp;vtp=1&amp;bt=1&amp;bbb=1"/>
          <p:cNvSpPr/>
          <p:nvPr/>
        </p:nvSpPr>
        <p:spPr>
          <a:xfrm>
            <a:off x="612648" y="466344"/>
            <a:ext cx="10963656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下列对诗歌相关内容的理解与分析，不正确的一项是（3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6_1#2b74380a5.bracket?pid=a69544c05&amp;color=0,0,0&amp;vpa=3&amp;vtp=1"/>
          <p:cNvSpPr/>
          <p:nvPr/>
        </p:nvSpPr>
        <p:spPr>
          <a:xfrm>
            <a:off x="10579767" y="462788"/>
            <a:ext cx="515938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5_2#2b74380a5.choices?pid=a69544c05&amp;color=0,0,0&amp;vtp=1&amp;bbb=1&amp;hb=1"/>
          <p:cNvSpPr/>
          <p:nvPr/>
        </p:nvSpPr>
        <p:spPr>
          <a:xfrm>
            <a:off x="612648" y="1060005"/>
            <a:ext cx="10963656" cy="52953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“天空里的一片云”作为核心意象，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既暗示诗人漂泊无定的生存状态，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又暗含其追求自由的精神取向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，与诗人“爱、自由、美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”的人生理想形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成呼应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“波心”这一意象，将抽象的心灵具象化为水面波纹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，生动表现了外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界事物在内心引发的短暂情感波动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，体现了新诗意象的具体化特征。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“黑夜的海上”这一意象组合，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既渲染了人际交往中盲目探索的困境，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又隐喻了现代人在精神领域的迷失状态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，带有明显的存在主义色彩。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“互放的光亮”通过光的意象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，将瞬间的情感共鸣升华为永恒的精神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，展现了诗人对“刹那即永恒”这一哲学命题的诗性思考。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2b74380a5?pid=a69544c05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“人际交往中盲目探索的困境”“迷失状态”“存在主义色彩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”属于过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度解读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。“黑夜的海上”主要突出偶然相遇的不可预见性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，并无批判人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际交往或探讨存在主义的意图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96874c253?pid=a69544c05&amp;color=0,0,0&amp;vtp=1&amp;bt=1&amp;bbb=1"/>
          <p:cNvSpPr/>
          <p:nvPr/>
        </p:nvSpPr>
        <p:spPr>
          <a:xfrm>
            <a:off x="612648" y="466345"/>
            <a:ext cx="10963656" cy="4568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75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下列对诗歌艺术特色的赏析，正确的一项是（3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75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750" dirty="0"/>
          </a:p>
        </p:txBody>
      </p:sp>
      <p:sp>
        <p:nvSpPr>
          <p:cNvPr id="3" name="QC_4_AN.19_1#96874c253.bracket?pid=a69544c05&amp;color=0,0,0&amp;vpa=4&amp;vtp=1"/>
          <p:cNvSpPr/>
          <p:nvPr/>
        </p:nvSpPr>
        <p:spPr>
          <a:xfrm>
            <a:off x="9012111" y="463742"/>
            <a:ext cx="487363" cy="461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75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750" dirty="0"/>
          </a:p>
        </p:txBody>
      </p:sp>
      <p:sp>
        <p:nvSpPr>
          <p:cNvPr id="4" name="QC_4_BD.18_2#96874c253.choices?pid=a69544c05&amp;color=0,0,0&amp;vtp=1&amp;bbb=1&amp;hb=1"/>
          <p:cNvSpPr/>
          <p:nvPr/>
        </p:nvSpPr>
        <p:spPr>
          <a:xfrm>
            <a:off x="612648" y="963740"/>
            <a:ext cx="10963656" cy="50241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全诗严格遵循“五四”时期新格律诗“三美”原则，每节五行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，每行九字，</a:t>
            </a:r>
            <a:endParaRPr lang="en-US" altLang="zh-CN" sz="27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押韵工整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，体现了闻一多提出的“建筑美、音乐美、绘画美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”的创作主张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诗人巧妙运用第一人称“我”和第二人称“你”构建对话情境，通过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</a:t>
            </a:r>
            <a:endParaRPr lang="en-US" altLang="zh-CN" sz="27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必讶异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”“无须欢喜”等劝诫式表达，在抒情中融入理性思考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，形成独特的</a:t>
            </a:r>
            <a:endParaRPr lang="en-US" altLang="zh-CN" sz="27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理性的抒情”风格。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结尾“在这交会时互放的光亮！”使用感叹号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，强烈宣泄了诗人对转瞬</a:t>
            </a:r>
            <a:endParaRPr lang="en-US" altLang="zh-CN" sz="27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即逝的美好相遇的悔恨与不甘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，这种情感表达方式与《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再别康桥》的含</a:t>
            </a:r>
            <a:endParaRPr lang="en-US" altLang="zh-CN" sz="27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蓄风格形成鲜明对比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诗中“记得”与“忘掉”、“讶异”与“欢喜”等词语的并置使用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，突出了人</a:t>
            </a:r>
            <a:endParaRPr lang="en-US" altLang="zh-CN" sz="27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生际遇的必然性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96874c253?pid=a69544c05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A项，该诗为自由体，未严格遵循格律。C项，理解错误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号表现的是对瞬间美好的珍视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。D项，“必然性”错误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，诗歌强调的是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偶然性”。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ada5e9b20?pid=a69544c05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诗歌中两次破折号的运用有何表达效果？（4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ada5e9b20?pid=a69544c05&amp;color=0,0,0&amp;vtp=1&amp;bbb=1&amp;hb=1"/>
          <p:cNvSpPr/>
          <p:nvPr/>
        </p:nvSpPr>
        <p:spPr>
          <a:xfrm>
            <a:off x="612648" y="3034352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诗歌使用破折号巧妙地分割又连接了矛盾情绪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，既展现出诗人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对偶然相遇的淡然态度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，又暗含内心深处难以抑制的情感波动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。使用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破折号还减缓了诗歌节奏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，延长了抒情时间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。同时要注意新诗与古诗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在标点运用上的区别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，新诗标点更具表情功能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，能灵活地传达诗人细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腻复杂的情感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，这是理解新诗形式特点的关键所在。</a:t>
            </a:r>
            <a:endParaRPr lang="en-US" altLang="zh-CN" sz="2800" dirty="0"/>
          </a:p>
        </p:txBody>
      </p:sp>
      <p:sp>
        <p:nvSpPr>
          <p:cNvPr id="4" name="QB_4_AN.27_1#ada5e9b20?pid=a69544c05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语音停顿：制造沉吟般的节奏，延长了抒情时间。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②情感转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：前一个破折号压制惊喜，后一个破折号强化幻灭感。③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形式创新：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突破传统标点用法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，体现新诗的实验性。（每点2分，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e3fbb107?pid=1e893eb9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a0759ebd1?pid=8e3fbb107&amp;color=0,0,0&amp;vtp=1&amp;bbb=1"/>
          <p:cNvSpPr/>
          <p:nvPr/>
        </p:nvSpPr>
        <p:spPr>
          <a:xfrm>
            <a:off x="612648" y="1190317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下列诗句，节奏划分有误的一项是（3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a0759ebd1.bracket?pid=8e3fbb107&amp;color=0,0,0&amp;vpa=1&amp;vtp=1"/>
          <p:cNvSpPr/>
          <p:nvPr/>
        </p:nvSpPr>
        <p:spPr>
          <a:xfrm>
            <a:off x="7734967" y="1186507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3_BD.1_2#a0759ebd1.choices?pid=8e3fbb107&amp;color=0,0,0&amp;vtp=1&amp;bbb=1"/>
          <p:cNvSpPr/>
          <p:nvPr/>
        </p:nvSpPr>
        <p:spPr>
          <a:xfrm>
            <a:off x="612648" y="183203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软泥上的/青荇，/油油的/在水底/招摇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满载/一船/星辉，/在/星辉/斑斓里/放歌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轻轻的我/走了，/正如/我/轻轻的/来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我/挥一挥/衣袖，/不带走/一片/云彩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d49fc8e1f?pid=a69544c05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请比较分析这首诗与《再别康桥》在情感表达上的不同之处。（6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d49fc8e1f?pid=a69544c05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情感对象不同：《偶然》的情感对象为抽象的“你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”；《再别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》的情感对象为具体的康桥。②主题内涵不同：《偶然》借“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黑夜的海”等意象，探讨相遇的偶然与无常；《再别康桥》借“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金柳”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青荇”等意象，抒发对康桥依依惜别的深情。（每点3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d49fc8e1f?pid=a69544c05&amp;color=0,0,0&amp;mp=1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分析情感对象时，看情感对象是具体的还是抽象的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。而主题内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涵则需要结合诗歌中的意象理解两首诗不同的情感表达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，比如《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偶然》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“云”“黑夜的海”等意象，表现了相遇的偶然与无常；《再别康桥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金柳”“青荇”等意象描绘出康桥的美好。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a0759ebd1?pid=8e3fbb107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要正确划分诗句节奏，首先要准确把握句意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，明确诗句中哪个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词与哪个词连在一起读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，或不连在一起读；然后要借助语法知识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断构成句子的词或词组在句子中分别充当什么成分，把握诗句的自然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停顿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。C项，诗句节奏的正确划分：轻轻的/我/走了，正如/我/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轻轻的/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。第一个“轻轻的”修饰“我”的动作，而不是说“我”本人“轻轻的”。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92e9e440a?pid=8e3fbb107&amp;color=0,0,0&amp;vtp=1&amp;bt=1&amp;bbb=1&amp;h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下列诗句所运用的修辞手法，与其他三项不相同的一项是（3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92e9e440a.bracket?pid=8e3fbb107&amp;color=0,0,0&amp;vpa=2&amp;vtp=1"/>
          <p:cNvSpPr/>
          <p:nvPr/>
        </p:nvSpPr>
        <p:spPr>
          <a:xfrm>
            <a:off x="889666" y="1100709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4_2#92e9e440a.choices?pid=8e3fbb107&amp;color=0,0,0&amp;vtp=1&amp;bbb=1"/>
          <p:cNvSpPr/>
          <p:nvPr/>
        </p:nvSpPr>
        <p:spPr>
          <a:xfrm>
            <a:off x="612648" y="174377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那河畔的金柳，/是夕阳中的新娘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软泥上的青荇，/油油的在水底招摇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夏虫也为我沉默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如果青蛙耐不住寂寞，/又算死水叫出了歌声</a:t>
            </a:r>
            <a:endParaRPr lang="en-US" altLang="zh-CN" sz="2800" dirty="0"/>
          </a:p>
        </p:txBody>
      </p:sp>
      <p:sp>
        <p:nvSpPr>
          <p:cNvPr id="5" name="QC_3_AS.6_1#92e9e440a?pid=8e3fbb107&amp;color=0,0,0&amp;vtp=1&amp;bbb=1"/>
          <p:cNvSpPr/>
          <p:nvPr/>
        </p:nvSpPr>
        <p:spPr>
          <a:xfrm>
            <a:off x="612648" y="430136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A项是比喻，其他三项是拟人。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7_1#b319a9793?pid=8e3fbb107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下面诗句中的“招摇”一词用得极为精妙，请赏析“招摇”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的表达效果。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软泥上的青荇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油油的在水底招摇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在康河的柔波里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我甘心做一条水草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7_2#b319a9793?pid=8e3fbb107&amp;color=0,0,0&amp;mp=1&amp;vtp=1&amp;bt=1&amp;bbb=1&amp;hb=1&amp;hltap=1"/>
          <p:cNvSpPr/>
          <p:nvPr/>
        </p:nvSpPr>
        <p:spPr>
          <a:xfrm>
            <a:off x="612648" y="4934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6_1#b319a9793?pid=8e3fbb107&amp;color=0,0,0&amp;mp=1&amp;vtp=1&amp;bt=1&amp;bbb=1&amp;hb=1&amp;hla=1"/>
          <p:cNvSpPr/>
          <p:nvPr/>
        </p:nvSpPr>
        <p:spPr>
          <a:xfrm>
            <a:off x="612648" y="4680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“招摇”原指故意张大声势，引人注意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。在这里运用了拟人的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，将青荇人格化。②“招摇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”生动地表现出青荇在水底舒展摇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曳的状态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，仿佛在向诗人热情地招手示意，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用词精准且富有表现力。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“招摇”突出了康河的生机与活力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，同时也从侧面反映出诗人对康河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美景的喜爱以及内心的愉悦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8_1#b319a9793?pid=8e3fbb107&amp;color=0,0,0&amp;mp=1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解答本题，要先解释词语本义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，再结合语境分析其在描绘画面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及情感表达上的作用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1e20b034f?pid=8e3fbb107&amp;color=0,0,0&amp;vtp=1&amp;bt=1&amp;bbb=1&amp;hb=1"/>
          <p:cNvSpPr/>
          <p:nvPr/>
        </p:nvSpPr>
        <p:spPr>
          <a:xfrm>
            <a:off x="612648" y="466345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有这样的山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再配上那蓝的天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晴暖的阳光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蓝得像要由蓝变绿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可又没完全绿了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晴暖得要发燥了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可是有点凉风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正像诗一样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的温柔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这便是济南的秋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况且因为颜色的不同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那山的高低也更显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高的更高了些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低的更低了些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山的棱角曲线在晴空中更真了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更分明了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更瘦硬了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看山顶上那个塔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再看水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是要看秋水的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济南有秋山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又有秋水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才算个秋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先不用说别的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只说水中的绿藻吧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那份儿绿色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1e20b034f?pid=8e3fbb107&amp;color=0,0,0&amp;vtp=1&amp;bt=1&amp;bbb=1&amp;hb=1"/>
          <p:cNvSpPr/>
          <p:nvPr/>
        </p:nvSpPr>
        <p:spPr>
          <a:xfrm>
            <a:off x="612648" y="468000"/>
            <a:ext cx="10963656" cy="58902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天心中的绿色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恐怕没有别的东西能比拟的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这种鲜绿全借着水的清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澄显露出来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好像美人借着镜子鉴赏自己的美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这些绿藻是自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己享受那水的甜美呢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不是为谁看的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它们知道它们那点绿的心事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它们终年在那儿吻着水皮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做着绿色的香梦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淘气的鸭子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用黄金的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脚掌碰它们一两下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浣女的影儿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吻它们的绿叶一两下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只有这个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是它们的香甜的烦恼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羡慕死诗人呀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在秋天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水和蓝天一样的清凉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天上微微有些白云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水上微微有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些波皱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天水之间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全是清明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温暖的空气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带着一点桂花的香味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山影儿也更真了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秋山秋水虚幻地吻着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山儿不动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水儿微响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古的老城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带着这片秋色秋声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是济南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  <p:sp>
        <p:nvSpPr>
          <p:cNvPr id="3" name="QM_3_BD.9_1#1e20b034f?pid=8e3fbb107&amp;color=0,0,0&amp;vtp=1&amp;bt=1&amp;bbb=1&amp;hb=1&amp;zzd= 8"/>
          <p:cNvSpPr/>
          <p:nvPr/>
        </p:nvSpPr>
        <p:spPr>
          <a:xfrm>
            <a:off x="71722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9_1#1e20b034f?pid=8e3fbb107&amp;color=0,0,0&amp;vtp=1&amp;bt=1&amp;bbb=1&amp;hb=1&amp;zzd= 8"/>
          <p:cNvSpPr/>
          <p:nvPr/>
        </p:nvSpPr>
        <p:spPr>
          <a:xfrm>
            <a:off x="75278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9_1#1e20b034f?pid=8e3fbb107&amp;color=0,0,0&amp;vtp=1&amp;bt=1&amp;bbb=1&amp;hb=1&amp;zzd= 8"/>
          <p:cNvSpPr/>
          <p:nvPr/>
        </p:nvSpPr>
        <p:spPr>
          <a:xfrm>
            <a:off x="103726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9_1#1e20b034f?pid=8e3fbb107&amp;color=0,0,0&amp;vtp=1&amp;bt=1&amp;bbb=1&amp;hb=1&amp;zzd= 8"/>
          <p:cNvSpPr/>
          <p:nvPr/>
        </p:nvSpPr>
        <p:spPr>
          <a:xfrm>
            <a:off x="107282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9_1#1e20b034f?pid=8e3fbb107&amp;color=0,0,0&amp;vtp=1&amp;bt=1&amp;bbb=1&amp;hb=1&amp;zzd= 10"/>
          <p:cNvSpPr/>
          <p:nvPr/>
        </p:nvSpPr>
        <p:spPr>
          <a:xfrm>
            <a:off x="9661430" y="5852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4192</Words>
  <Application>WPS 演示</Application>
  <PresentationFormat>宽屏</PresentationFormat>
  <Paragraphs>193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2025-07-25T04:21:00Z</dcterms:created>
  <dcterms:modified xsi:type="dcterms:W3CDTF">2025-09-04T02:41:04Z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31B49EF078EE447D916E3E2E0FFAD000_12</vt:lpwstr>
  </property>
  <property fmtid="{D5CDD505-2E9C-101B-9397-08002B2CF9AE}" pid="3" name="KSOProductBuildVer">
    <vt:lpwstr>2052-12.1.0.22529</vt:lpwstr>
  </property>
</Properties>
</file>